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76" r:id="rId5"/>
    <p:sldId id="295" r:id="rId6"/>
    <p:sldId id="299" r:id="rId7"/>
    <p:sldId id="307" r:id="rId8"/>
    <p:sldId id="308" r:id="rId9"/>
    <p:sldId id="310" r:id="rId10"/>
    <p:sldId id="305" r:id="rId11"/>
    <p:sldId id="289" r:id="rId12"/>
    <p:sldId id="306" r:id="rId13"/>
    <p:sldId id="312" r:id="rId14"/>
    <p:sldId id="304" r:id="rId15"/>
  </p:sldIdLst>
  <p:sldSz cx="18288000" cy="10287000"/>
  <p:notesSz cx="6858000" cy="9144000"/>
  <p:embeddedFontLst>
    <p:embeddedFont>
      <p:font typeface="Arita Dotum Bold" panose="020B0600000101010101" charset="-127"/>
      <p:regular r:id="rId17"/>
    </p:embeddedFont>
    <p:embeddedFont>
      <p:font typeface="Arita Dotum Medium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352ECA-F2F1-4478-AE75-A7E16ED44E38}" v="12" dt="2023-11-23T10:09:19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2" autoAdjust="0"/>
  </p:normalViewPr>
  <p:slideViewPr>
    <p:cSldViewPr>
      <p:cViewPr varScale="1">
        <p:scale>
          <a:sx n="11" d="100"/>
          <a:sy n="11" d="100"/>
        </p:scale>
        <p:origin x="147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67279-B9ED-4806-8483-BB7D2B827A2D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816-E072-4164-B4E0-F7E1521FC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6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fif"/><Relationship Id="rId3" Type="http://schemas.openxmlformats.org/officeDocument/2006/relationships/image" Target="../media/image34.png"/><Relationship Id="rId7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35.sv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3.sv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sv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4.png"/><Relationship Id="rId7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348516" y="1632493"/>
            <a:ext cx="8265435" cy="4929160"/>
            <a:chOff x="-118084" y="-618216"/>
            <a:chExt cx="11020581" cy="6572214"/>
          </a:xfrm>
        </p:grpSpPr>
        <p:sp>
          <p:nvSpPr>
            <p:cNvPr id="24" name="TextBox 24"/>
            <p:cNvSpPr txBox="1"/>
            <p:nvPr/>
          </p:nvSpPr>
          <p:spPr>
            <a:xfrm>
              <a:off x="-118084" y="-618216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 dirty="0">
                  <a:solidFill>
                    <a:srgbClr val="000000"/>
                  </a:solidFill>
                  <a:ea typeface="Arita Dotum Medium"/>
                </a:rPr>
                <a:t>With</a:t>
              </a: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ko-KR" altLang="en-US" sz="2799" dirty="0" err="1">
                  <a:solidFill>
                    <a:srgbClr val="000000"/>
                  </a:solidFill>
                  <a:ea typeface="Arita Dotum Medium"/>
                </a:rPr>
                <a:t>아두이노</a:t>
              </a: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38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dirty="0" err="1">
                <a:solidFill>
                  <a:srgbClr val="000000"/>
                </a:solidFill>
                <a:ea typeface="Arita Dotum Medium"/>
              </a:rPr>
              <a:t>아두이노를</a:t>
            </a:r>
            <a:r>
              <a:rPr lang="ko-KR" altLang="en-US" dirty="0">
                <a:solidFill>
                  <a:srgbClr val="000000"/>
                </a:solidFill>
                <a:ea typeface="Arita Dotum Medium"/>
              </a:rPr>
              <a:t> 활용한 추적형 태양광 발전기 개발</a:t>
            </a:r>
            <a:endParaRPr lang="en-US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42917"/>
            <a:ext cx="16436355" cy="1907038"/>
            <a:chOff x="0" y="-5212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-5212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3009900"/>
            <a:ext cx="16436355" cy="6934200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altLang="ko-KR" sz="9000" b="1" dirty="0">
                <a:solidFill>
                  <a:srgbClr val="003EA8"/>
                </a:solidFill>
                <a:ea typeface="Arita Dotum Bold"/>
              </a:rPr>
              <a:t>SW 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현황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504190" y="3543300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아두이노</a:t>
            </a:r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 소스 코드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09800" y="6288066"/>
            <a:ext cx="3200400" cy="3453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76800" y="7031165"/>
            <a:ext cx="36576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7"/>
          <p:cNvSpPr txBox="1"/>
          <p:nvPr/>
        </p:nvSpPr>
        <p:spPr>
          <a:xfrm>
            <a:off x="1752600" y="4973549"/>
            <a:ext cx="7667130" cy="240713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태양광 패널 회전 코드 작성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조도 센서 측정 값을 받아와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값을 비교하여 더 적은 쪽으로 회전</a:t>
            </a:r>
            <a:endParaRPr lang="en-US" sz="3600" dirty="0">
              <a:solidFill>
                <a:srgbClr val="000000"/>
              </a:solidFill>
              <a:ea typeface="Arita Dotum Medium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5500F7-47FB-1A7C-B386-04DD217CE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791137"/>
              </p:ext>
            </p:extLst>
          </p:nvPr>
        </p:nvGraphicFramePr>
        <p:xfrm>
          <a:off x="12183632" y="4719412"/>
          <a:ext cx="3361168" cy="291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584">
                  <a:extLst>
                    <a:ext uri="{9D8B030D-6E8A-4147-A177-3AD203B41FA5}">
                      <a16:colId xmlns:a16="http://schemas.microsoft.com/office/drawing/2014/main" val="2916996126"/>
                    </a:ext>
                  </a:extLst>
                </a:gridCol>
                <a:gridCol w="1680584">
                  <a:extLst>
                    <a:ext uri="{9D8B030D-6E8A-4147-A177-3AD203B41FA5}">
                      <a16:colId xmlns:a16="http://schemas.microsoft.com/office/drawing/2014/main" val="742231310"/>
                    </a:ext>
                  </a:extLst>
                </a:gridCol>
              </a:tblGrid>
              <a:tr h="145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007693"/>
                  </a:ext>
                </a:extLst>
              </a:tr>
              <a:tr h="145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13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4F1037BF-3D17-CDEF-4183-5BA06950A4D8}"/>
              </a:ext>
            </a:extLst>
          </p:cNvPr>
          <p:cNvSpPr/>
          <p:nvPr/>
        </p:nvSpPr>
        <p:spPr>
          <a:xfrm>
            <a:off x="12564632" y="5085148"/>
            <a:ext cx="914400" cy="762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5578AC-E180-49D5-42E5-6B5CE4F60968}"/>
              </a:ext>
            </a:extLst>
          </p:cNvPr>
          <p:cNvSpPr/>
          <p:nvPr/>
        </p:nvSpPr>
        <p:spPr>
          <a:xfrm>
            <a:off x="12564632" y="6509566"/>
            <a:ext cx="914400" cy="762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C71957B-90E8-713A-B7AD-6CDF6A438F3E}"/>
              </a:ext>
            </a:extLst>
          </p:cNvPr>
          <p:cNvSpPr/>
          <p:nvPr/>
        </p:nvSpPr>
        <p:spPr>
          <a:xfrm>
            <a:off x="14317232" y="5085148"/>
            <a:ext cx="914400" cy="762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EE4F2CD-D5A2-3E05-E8FC-4452430AE5FA}"/>
              </a:ext>
            </a:extLst>
          </p:cNvPr>
          <p:cNvSpPr/>
          <p:nvPr/>
        </p:nvSpPr>
        <p:spPr>
          <a:xfrm>
            <a:off x="14327741" y="6509566"/>
            <a:ext cx="914400" cy="762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7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0858A47-38EB-A55C-A609-6AD76DE38573}"/>
              </a:ext>
            </a:extLst>
          </p:cNvPr>
          <p:cNvGrpSpPr/>
          <p:nvPr/>
        </p:nvGrpSpPr>
        <p:grpSpPr>
          <a:xfrm>
            <a:off x="905494" y="2932510"/>
            <a:ext cx="16436355" cy="5768915"/>
            <a:chOff x="0" y="0"/>
            <a:chExt cx="5996027" cy="210451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33DF76C-7E8D-0CB0-68F7-866162B9FF28}"/>
                </a:ext>
              </a:extLst>
            </p:cNvPr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71799DE-000D-4B01-7ADB-6C05CE4A8CB1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 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11" name="그림 10" descr="가구, 테이블이(가) 표시된 사진&#10;&#10;자동 생성된 설명">
            <a:extLst>
              <a:ext uri="{FF2B5EF4-FFF2-40B4-BE49-F238E27FC236}">
                <a16:creationId xmlns:a16="http://schemas.microsoft.com/office/drawing/2014/main" id="{ED51CB15-4EEF-51FF-DDF5-17788F68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17" y="3343294"/>
            <a:ext cx="4264505" cy="4264505"/>
          </a:xfrm>
          <a:prstGeom prst="rect">
            <a:avLst/>
          </a:prstGeom>
        </p:spPr>
      </p:pic>
      <p:pic>
        <p:nvPicPr>
          <p:cNvPr id="17" name="그림 16" descr="회로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DFE73287-C8C2-2B0B-6F29-8ADF07D603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315" y="4259612"/>
            <a:ext cx="3926407" cy="25891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237666" y="1055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64115" y="7290741"/>
            <a:ext cx="2640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지지대 완성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0296" y="7314944"/>
            <a:ext cx="4336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부품 조립 및 테스트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8B7441-28F9-2E01-1B56-6D98F6172E94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DAAC8C-15C8-C572-7E1E-642DCE4B1DE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하드웨어 구현</a:t>
            </a:r>
          </a:p>
        </p:txBody>
      </p:sp>
    </p:spTree>
    <p:extLst>
      <p:ext uri="{BB962C8B-B14F-4D97-AF65-F5344CB8AC3E}">
        <p14:creationId xmlns:p14="http://schemas.microsoft.com/office/powerpoint/2010/main" val="272147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4" y="2932510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아두이노</a:t>
            </a:r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 소스코드 개발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 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49466" y="4398748"/>
            <a:ext cx="16002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27"/>
          <p:cNvSpPr txBox="1"/>
          <p:nvPr/>
        </p:nvSpPr>
        <p:spPr>
          <a:xfrm>
            <a:off x="7696200" y="3255748"/>
            <a:ext cx="8305800" cy="28783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ea typeface="Arita Dotum Medium"/>
              </a:rPr>
              <a:t>ESP-8266 </a:t>
            </a:r>
            <a:r>
              <a:rPr lang="en-US" sz="3200" dirty="0" err="1">
                <a:solidFill>
                  <a:srgbClr val="000000"/>
                </a:solidFill>
                <a:ea typeface="Arita Dotum Medium"/>
              </a:rPr>
              <a:t>WiFi</a:t>
            </a:r>
            <a:r>
              <a:rPr lang="en-US" sz="3200" dirty="0">
                <a:solidFill>
                  <a:srgbClr val="000000"/>
                </a:solidFill>
                <a:ea typeface="Arita Dotum Medium"/>
              </a:rPr>
              <a:t> module</a:t>
            </a: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과 웹 서버 간의 통신 구현</a:t>
            </a: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ea typeface="Arita Dotum Medium"/>
              </a:rPr>
              <a:t>  - ESP-8266</a:t>
            </a: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3200" dirty="0" err="1">
                <a:solidFill>
                  <a:srgbClr val="000000"/>
                </a:solidFill>
                <a:ea typeface="Arita Dotum Medium"/>
              </a:rPr>
              <a:t>WiFi</a:t>
            </a:r>
            <a:r>
              <a:rPr lang="en-US" altLang="ko-KR" sz="3200" dirty="0">
                <a:solidFill>
                  <a:srgbClr val="000000"/>
                </a:solidFill>
                <a:ea typeface="Arita Dotum Medium"/>
              </a:rPr>
              <a:t> module</a:t>
            </a: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은 클라이언트가 되어</a:t>
            </a: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서버에 데이터를 송신</a:t>
            </a:r>
            <a:endParaRPr lang="en-US" sz="3200" dirty="0">
              <a:solidFill>
                <a:srgbClr val="000000"/>
              </a:solidFill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852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4" y="2932510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백엔드</a:t>
            </a:r>
            <a:endParaRPr lang="ko-KR" altLang="en-US" sz="5000" dirty="0">
              <a:solidFill>
                <a:schemeClr val="tx1"/>
              </a:solidFill>
              <a:highlight>
                <a:srgbClr val="FFFF00"/>
              </a:highlight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 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173199" y="4423000"/>
            <a:ext cx="1691639" cy="207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ABABAD-981B-B040-F8B1-BC91841EF638}"/>
              </a:ext>
            </a:extLst>
          </p:cNvPr>
          <p:cNvSpPr/>
          <p:nvPr/>
        </p:nvSpPr>
        <p:spPr>
          <a:xfrm>
            <a:off x="8077200" y="6591300"/>
            <a:ext cx="4038600" cy="207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27"/>
          <p:cNvSpPr txBox="1"/>
          <p:nvPr/>
        </p:nvSpPr>
        <p:spPr>
          <a:xfrm>
            <a:off x="7696199" y="2514698"/>
            <a:ext cx="8839201" cy="435260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ea typeface="Arita Dotum Medium"/>
              </a:rPr>
              <a:t>ESP-8266 </a:t>
            </a:r>
            <a:r>
              <a:rPr lang="en-US" sz="3200" dirty="0" err="1">
                <a:solidFill>
                  <a:srgbClr val="000000"/>
                </a:solidFill>
                <a:ea typeface="Arita Dotum Medium"/>
              </a:rPr>
              <a:t>WiFi</a:t>
            </a:r>
            <a:r>
              <a:rPr lang="en-US" sz="3200" dirty="0">
                <a:solidFill>
                  <a:srgbClr val="000000"/>
                </a:solidFill>
                <a:ea typeface="Arita Dotum Medium"/>
              </a:rPr>
              <a:t> module</a:t>
            </a: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과 웹 서버 간의 통신 구현</a:t>
            </a: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웹 서버는 클라이언트로부터 데이터를 수신</a:t>
            </a: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수신 데이터 처리 및 분석 기능 개발</a:t>
            </a:r>
            <a:endParaRPr lang="en-US" sz="3200" dirty="0">
              <a:solidFill>
                <a:srgbClr val="000000"/>
              </a:solidFill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77879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altLang="ko-KR" sz="9000" b="1" dirty="0">
                <a:solidFill>
                  <a:srgbClr val="003EA8"/>
                </a:solidFill>
                <a:ea typeface="Arita Dotum Bold"/>
              </a:rPr>
              <a:t>THANK YOU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06CC2D53-6520-4506-FB3D-994911902E04}"/>
              </a:ext>
            </a:extLst>
          </p:cNvPr>
          <p:cNvSpPr/>
          <p:nvPr/>
        </p:nvSpPr>
        <p:spPr>
          <a:xfrm>
            <a:off x="11734800" y="3426662"/>
            <a:ext cx="5257800" cy="4763898"/>
          </a:xfrm>
          <a:custGeom>
            <a:avLst/>
            <a:gdLst/>
            <a:ahLst/>
            <a:cxnLst/>
            <a:rect l="l" t="t" r="r" b="b"/>
            <a:pathLst>
              <a:path w="2193470" h="2069838">
                <a:moveTo>
                  <a:pt x="0" y="0"/>
                </a:moveTo>
                <a:lnTo>
                  <a:pt x="2193470" y="0"/>
                </a:lnTo>
                <a:lnTo>
                  <a:pt x="2193470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70634-C7B3-61BC-E234-C9BDA9195645}"/>
              </a:ext>
            </a:extLst>
          </p:cNvPr>
          <p:cNvSpPr txBox="1"/>
          <p:nvPr/>
        </p:nvSpPr>
        <p:spPr>
          <a:xfrm>
            <a:off x="1738086" y="4750680"/>
            <a:ext cx="9601200" cy="1546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15000" b="1" dirty="0">
                <a:solidFill>
                  <a:srgbClr val="003EA8"/>
                </a:solidFill>
                <a:ea typeface="Arita Dotum Bold"/>
              </a:rPr>
              <a:t>감사합니다</a:t>
            </a:r>
            <a:r>
              <a:rPr lang="en-US" altLang="ko-KR" sz="15000" b="1" dirty="0">
                <a:solidFill>
                  <a:srgbClr val="003EA8"/>
                </a:solidFill>
                <a:ea typeface="Arita Dotum Bold"/>
              </a:rPr>
              <a:t>.</a:t>
            </a:r>
            <a:endParaRPr lang="en-US" sz="15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EAB4A18-8B09-A07A-7B1E-B4073A9230A7}"/>
              </a:ext>
            </a:extLst>
          </p:cNvPr>
          <p:cNvSpPr/>
          <p:nvPr/>
        </p:nvSpPr>
        <p:spPr>
          <a:xfrm rot="615986">
            <a:off x="1967658" y="5654604"/>
            <a:ext cx="9713149" cy="2348816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6345" y="2936649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33301" y="3415694"/>
            <a:ext cx="5124699" cy="4576065"/>
            <a:chOff x="-18549" y="-15875"/>
            <a:chExt cx="5459604" cy="6101420"/>
          </a:xfrm>
        </p:grpSpPr>
        <p:sp>
          <p:nvSpPr>
            <p:cNvPr id="22" name="TextBox 22"/>
            <p:cNvSpPr txBox="1"/>
            <p:nvPr/>
          </p:nvSpPr>
          <p:spPr>
            <a:xfrm>
              <a:off x="-1" y="1326176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현재 진행 중인 프로젝트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-1" y="2791381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이 주의 주요 개발 내용</a:t>
              </a:r>
              <a:endParaRPr lang="en-US" altLang="ko-KR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18549" y="4126522"/>
              <a:ext cx="5441055" cy="451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ko-KR" altLang="en-US" sz="2200" dirty="0">
                  <a:latin typeface="Arita Dotum Medium" panose="020B0600000101010101" charset="-127"/>
                  <a:ea typeface="Arita Dotum Medium" panose="020B0600000101010101" charset="-127"/>
                </a:rPr>
                <a:t>다음 주 개발 예정 내용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591727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5875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팀 소개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50988" y="321926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50988" y="426412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50988" y="5308984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50988" y="635384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0BD3A07-8C6B-D700-0914-F0F7F5D78AA2}"/>
              </a:ext>
            </a:extLst>
          </p:cNvPr>
          <p:cNvSpPr txBox="1"/>
          <p:nvPr/>
        </p:nvSpPr>
        <p:spPr>
          <a:xfrm>
            <a:off x="10994512" y="5499135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563BE825-0522-4F6A-6AB1-8B6901CB13F7}"/>
              </a:ext>
            </a:extLst>
          </p:cNvPr>
          <p:cNvSpPr txBox="1"/>
          <p:nvPr/>
        </p:nvSpPr>
        <p:spPr>
          <a:xfrm>
            <a:off x="10997825" y="6562590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2915205"/>
            <a:ext cx="7724783" cy="5768744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6069" y="2915205"/>
            <a:ext cx="8358265" cy="5768744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343782" y="915172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71600" y="3260207"/>
            <a:ext cx="7620000" cy="4623620"/>
            <a:chOff x="0" y="-47625"/>
            <a:chExt cx="8964847" cy="501308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592967"/>
              <a:ext cx="8964847" cy="372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89" lvl="1">
                <a:lnSpc>
                  <a:spcPts val="285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10895"/>
              <a:ext cx="8964847" cy="2953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아이디어를 생산하고 혁신적인 프로젝트를 진행하는 곳</a:t>
              </a: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237489" lvl="1">
                <a:lnSpc>
                  <a:spcPct val="150000"/>
                </a:lnSpc>
              </a:pP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팀원들이 아이디어를 생각해내고 구체화하는 공장처럼 활발하게 활동한다는 의미를 지니기도 한다</a:t>
              </a:r>
              <a:r>
                <a:rPr lang="en-US" altLang="ko-KR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.</a:t>
              </a: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964847" cy="59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소개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9" name="Freeform 17">
            <a:extLst>
              <a:ext uri="{FF2B5EF4-FFF2-40B4-BE49-F238E27FC236}">
                <a16:creationId xmlns:a16="http://schemas.microsoft.com/office/drawing/2014/main" id="{825EC1AF-3A4E-95C1-D5FC-D19BE33A98C7}"/>
              </a:ext>
            </a:extLst>
          </p:cNvPr>
          <p:cNvSpPr/>
          <p:nvPr/>
        </p:nvSpPr>
        <p:spPr>
          <a:xfrm>
            <a:off x="9960934" y="3295954"/>
            <a:ext cx="3380737" cy="3220920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033097D3-F61E-85EF-B7BF-F9B0DA2EE37B}"/>
              </a:ext>
            </a:extLst>
          </p:cNvPr>
          <p:cNvSpPr/>
          <p:nvPr/>
        </p:nvSpPr>
        <p:spPr>
          <a:xfrm>
            <a:off x="13856237" y="3235000"/>
            <a:ext cx="3241529" cy="3159017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9FBE0CF2-136E-AD8E-25CF-A66493CE1531}"/>
              </a:ext>
            </a:extLst>
          </p:cNvPr>
          <p:cNvSpPr/>
          <p:nvPr/>
        </p:nvSpPr>
        <p:spPr>
          <a:xfrm>
            <a:off x="11597192" y="4883648"/>
            <a:ext cx="3241529" cy="3580003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A24B48B2-0DDC-AB40-0913-C5989FA4D7DD}"/>
              </a:ext>
            </a:extLst>
          </p:cNvPr>
          <p:cNvSpPr/>
          <p:nvPr/>
        </p:nvSpPr>
        <p:spPr>
          <a:xfrm>
            <a:off x="13625403" y="7903318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4B66F9E-82F2-A3C8-6F13-57E679F312C9}"/>
              </a:ext>
            </a:extLst>
          </p:cNvPr>
          <p:cNvSpPr/>
          <p:nvPr/>
        </p:nvSpPr>
        <p:spPr>
          <a:xfrm>
            <a:off x="1956781" y="6452659"/>
            <a:ext cx="6215043" cy="1756447"/>
          </a:xfrm>
          <a:custGeom>
            <a:avLst/>
            <a:gdLst/>
            <a:ahLst/>
            <a:cxnLst/>
            <a:rect l="l" t="t" r="r" b="b"/>
            <a:pathLst>
              <a:path w="4393894" h="1382079">
                <a:moveTo>
                  <a:pt x="0" y="0"/>
                </a:moveTo>
                <a:lnTo>
                  <a:pt x="4393894" y="0"/>
                </a:lnTo>
                <a:lnTo>
                  <a:pt x="4393894" y="1382079"/>
                </a:lnTo>
                <a:lnTo>
                  <a:pt x="0" y="13820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5" name="직선 연결선 95"/>
          <p:cNvCxnSpPr/>
          <p:nvPr/>
        </p:nvCxnSpPr>
        <p:spPr>
          <a:xfrm rot="16200000" flipH="1">
            <a:off x="3238500" y="74676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95"/>
          <p:cNvCxnSpPr/>
          <p:nvPr/>
        </p:nvCxnSpPr>
        <p:spPr>
          <a:xfrm rot="16200000" flipH="1">
            <a:off x="6743700" y="73914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95"/>
          <p:cNvCxnSpPr/>
          <p:nvPr/>
        </p:nvCxnSpPr>
        <p:spPr>
          <a:xfrm rot="16200000" flipH="1">
            <a:off x="100203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95"/>
          <p:cNvCxnSpPr/>
          <p:nvPr/>
        </p:nvCxnSpPr>
        <p:spPr>
          <a:xfrm rot="16200000" flipH="1">
            <a:off x="129921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347190" y="7010301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오효택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(E-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일치형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PM &amp; HW</a:t>
            </a:r>
            <a:endParaRPr lang="ko-KR" altLang="en-US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81800" y="7010301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이다은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HW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78190" y="6972300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유주오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(D-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산만형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ko-KR" altLang="en-US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SW</a:t>
            </a:r>
            <a:endParaRPr lang="ko-KR" altLang="en-US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36093" y="7010301"/>
            <a:ext cx="23622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김무성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ko-KR" altLang="en-US" sz="14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SW </a:t>
            </a:r>
          </a:p>
          <a:p>
            <a:pPr algn="ctr">
              <a:defRPr/>
            </a:pP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507893" y="6990545"/>
            <a:ext cx="2362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주환성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(A-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회유형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Server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6CE4D811-274D-5E28-671F-4DCAA7B42D0D}"/>
              </a:ext>
            </a:extLst>
          </p:cNvPr>
          <p:cNvSpPr/>
          <p:nvPr/>
        </p:nvSpPr>
        <p:spPr>
          <a:xfrm>
            <a:off x="1519970" y="4295019"/>
            <a:ext cx="2306955" cy="2013343"/>
          </a:xfrm>
          <a:custGeom>
            <a:avLst/>
            <a:gdLst/>
            <a:ahLst/>
            <a:cxnLst/>
            <a:rect l="l" t="t" r="r" b="b"/>
            <a:pathLst>
              <a:path w="2306955" h="2013343">
                <a:moveTo>
                  <a:pt x="0" y="0"/>
                </a:moveTo>
                <a:lnTo>
                  <a:pt x="2306956" y="0"/>
                </a:lnTo>
                <a:lnTo>
                  <a:pt x="2306956" y="2013343"/>
                </a:lnTo>
                <a:lnTo>
                  <a:pt x="0" y="201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7E7213A-E7C2-DC84-D1F9-807132D9F1A6}"/>
              </a:ext>
            </a:extLst>
          </p:cNvPr>
          <p:cNvSpPr/>
          <p:nvPr/>
        </p:nvSpPr>
        <p:spPr>
          <a:xfrm>
            <a:off x="5352217" y="4138058"/>
            <a:ext cx="1570191" cy="2137636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CD02BE69-28DA-76C3-AF74-BC4F1F8E8E9B}"/>
              </a:ext>
            </a:extLst>
          </p:cNvPr>
          <p:cNvSpPr/>
          <p:nvPr/>
        </p:nvSpPr>
        <p:spPr>
          <a:xfrm>
            <a:off x="8462555" y="4174646"/>
            <a:ext cx="2193470" cy="2137636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6FA2C1C-AF8F-C9CB-FB3D-661C26814576}"/>
              </a:ext>
            </a:extLst>
          </p:cNvPr>
          <p:cNvSpPr/>
          <p:nvPr/>
        </p:nvSpPr>
        <p:spPr>
          <a:xfrm>
            <a:off x="14689402" y="4349353"/>
            <a:ext cx="1999180" cy="1904673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5B69F8C3-E189-B5B2-961C-9813695B8B61}"/>
              </a:ext>
            </a:extLst>
          </p:cNvPr>
          <p:cNvSpPr/>
          <p:nvPr/>
        </p:nvSpPr>
        <p:spPr>
          <a:xfrm>
            <a:off x="11614763" y="4266770"/>
            <a:ext cx="1840274" cy="2069838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E76F4C9-BAB8-7AA0-EEC0-87E0BF2D99C9}"/>
              </a:ext>
            </a:extLst>
          </p:cNvPr>
          <p:cNvSpPr txBox="1"/>
          <p:nvPr/>
        </p:nvSpPr>
        <p:spPr>
          <a:xfrm>
            <a:off x="14918319" y="143165"/>
            <a:ext cx="3265065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사티어의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 의사소통 유형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68544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61150" y="1315441"/>
            <a:ext cx="7087021" cy="7701883"/>
          </a:xfrm>
          <a:custGeom>
            <a:avLst/>
            <a:gdLst/>
            <a:ahLst/>
            <a:cxnLst/>
            <a:rect l="l" t="t" r="r" b="b"/>
            <a:pathLst>
              <a:path w="2585364" h="2809668">
                <a:moveTo>
                  <a:pt x="0" y="0"/>
                </a:moveTo>
                <a:lnTo>
                  <a:pt x="2585364" y="0"/>
                </a:lnTo>
                <a:lnTo>
                  <a:pt x="2585364" y="2809668"/>
                </a:lnTo>
                <a:lnTo>
                  <a:pt x="0" y="2809668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48516" y="1632493"/>
            <a:ext cx="8265435" cy="4951821"/>
            <a:chOff x="-118084" y="-618216"/>
            <a:chExt cx="11020581" cy="6602429"/>
          </a:xfrm>
        </p:grpSpPr>
        <p:sp>
          <p:nvSpPr>
            <p:cNvPr id="24" name="TextBox 24"/>
            <p:cNvSpPr txBox="1"/>
            <p:nvPr/>
          </p:nvSpPr>
          <p:spPr>
            <a:xfrm>
              <a:off x="-118084" y="-618216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98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altLang="ko-KR" sz="3600" b="1" dirty="0">
                  <a:solidFill>
                    <a:srgbClr val="000000"/>
                  </a:solidFill>
                  <a:ea typeface="Arita Dotum Medium"/>
                </a:rPr>
                <a:t>“SUNFLOWER”</a:t>
              </a: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408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 err="1">
                <a:solidFill>
                  <a:srgbClr val="000000"/>
                </a:solidFill>
                <a:ea typeface="Arita Dotum Medium"/>
              </a:rPr>
              <a:t>아두이노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 프로젝트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</p:txBody>
      </p:sp>
      <p:pic>
        <p:nvPicPr>
          <p:cNvPr id="4098" name="Picture 2" descr="클로즈업 사진의 노란 해바라기">
            <a:extLst>
              <a:ext uri="{FF2B5EF4-FFF2-40B4-BE49-F238E27FC236}">
                <a16:creationId xmlns:a16="http://schemas.microsoft.com/office/drawing/2014/main" id="{42374878-7727-8E40-9464-69FB5E08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553" y="1624057"/>
            <a:ext cx="4926241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F9126DBA-EC6F-47AA-60B5-FC564070F819}"/>
              </a:ext>
            </a:extLst>
          </p:cNvPr>
          <p:cNvSpPr txBox="1"/>
          <p:nvPr/>
        </p:nvSpPr>
        <p:spPr>
          <a:xfrm>
            <a:off x="15163800" y="150024"/>
            <a:ext cx="2971800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(SCAMPER) – Adapter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697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추진 일정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1C8823A-0AC9-C984-ED51-0297DB951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81011"/>
              </p:ext>
            </p:extLst>
          </p:nvPr>
        </p:nvGraphicFramePr>
        <p:xfrm>
          <a:off x="946151" y="3414623"/>
          <a:ext cx="16436354" cy="491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78">
                  <a:extLst>
                    <a:ext uri="{9D8B030D-6E8A-4147-A177-3AD203B41FA5}">
                      <a16:colId xmlns:a16="http://schemas.microsoft.com/office/drawing/2014/main" val="503695432"/>
                    </a:ext>
                  </a:extLst>
                </a:gridCol>
                <a:gridCol w="3610298">
                  <a:extLst>
                    <a:ext uri="{9D8B030D-6E8A-4147-A177-3AD203B41FA5}">
                      <a16:colId xmlns:a16="http://schemas.microsoft.com/office/drawing/2014/main" val="3049930491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799139983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80151055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53294120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4049481382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237306106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896597509"/>
                    </a:ext>
                  </a:extLst>
                </a:gridCol>
              </a:tblGrid>
              <a:tr h="5459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일련</a:t>
                      </a:r>
                      <a:endParaRPr lang="en-US" altLang="ko-KR" b="1" dirty="0">
                        <a:solidFill>
                          <a:srgbClr val="003EA8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개발내용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추진 일정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주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00749"/>
                  </a:ext>
                </a:extLst>
              </a:tr>
              <a:tr h="545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2172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계획수립 및 자료조사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2205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하드웨어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03416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소프트웨어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48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432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서버와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99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측정 효율 분석 및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16819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결과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63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14121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HW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현황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E4BA80-E2CE-0C6E-7742-BB91498DA364}"/>
              </a:ext>
            </a:extLst>
          </p:cNvPr>
          <p:cNvSpPr/>
          <p:nvPr/>
        </p:nvSpPr>
        <p:spPr>
          <a:xfrm>
            <a:off x="10287000" y="6896100"/>
            <a:ext cx="460265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esp-01-adapter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2647776" y="6896100"/>
            <a:ext cx="4515024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esp-8266 </a:t>
            </a:r>
            <a:r>
              <a:rPr lang="en-US" altLang="ko-KR" sz="3600" dirty="0" err="1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wifi</a:t>
            </a:r>
            <a:r>
              <a:rPr lang="en-US" altLang="ko-KR" sz="36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 module</a:t>
            </a:r>
            <a:endParaRPr lang="ko-KR" altLang="en-US" sz="36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74" y="3259230"/>
            <a:ext cx="3651827" cy="3031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459" y="3046619"/>
            <a:ext cx="3769732" cy="376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4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14121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HW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현황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3135280"/>
            <a:ext cx="10115550" cy="65151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504190" y="3543300"/>
            <a:ext cx="4515024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지지대 도면 제작</a:t>
            </a:r>
          </a:p>
        </p:txBody>
      </p:sp>
      <p:sp>
        <p:nvSpPr>
          <p:cNvPr id="16" name="TextBox 27"/>
          <p:cNvSpPr txBox="1"/>
          <p:nvPr/>
        </p:nvSpPr>
        <p:spPr>
          <a:xfrm>
            <a:off x="1255119" y="4854379"/>
            <a:ext cx="5107288" cy="397545"/>
          </a:xfrm>
          <a:prstGeom prst="rect">
            <a:avLst/>
          </a:prstGeom>
          <a:solidFill>
            <a:schemeClr val="accent1">
              <a:lumMod val="20000"/>
              <a:lumOff val="80000"/>
              <a:alpha val="56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ea typeface="Arita Dotum Medium"/>
              </a:rPr>
              <a:t>3D </a:t>
            </a:r>
            <a:r>
              <a:rPr lang="ko-KR" altLang="en-US" sz="2800" dirty="0">
                <a:solidFill>
                  <a:srgbClr val="000000"/>
                </a:solidFill>
                <a:ea typeface="Arita Dotum Medium"/>
              </a:rPr>
              <a:t>프린팅 사용</a:t>
            </a:r>
            <a:endParaRPr lang="en-US" sz="2800" dirty="0">
              <a:solidFill>
                <a:srgbClr val="000000"/>
              </a:solidFill>
              <a:ea typeface="Arita Dotum Medium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02" y="6509583"/>
            <a:ext cx="3576096" cy="26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14121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HW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현황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801" y="4076700"/>
            <a:ext cx="4545519" cy="3962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970" y="4076700"/>
            <a:ext cx="4551190" cy="3962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5888" y="4076700"/>
            <a:ext cx="546811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0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289</Words>
  <Application>Microsoft Office PowerPoint</Application>
  <PresentationFormat>사용자 지정</PresentationFormat>
  <Paragraphs>110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Calibri</vt:lpstr>
      <vt:lpstr>Arial</vt:lpstr>
      <vt:lpstr>Arita Dotum Medium</vt:lpstr>
      <vt:lpstr>맑은 고딕</vt:lpstr>
      <vt:lpstr>Arita Dotum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dc:creator>김무성</dc:creator>
  <cp:lastModifiedBy>김무성</cp:lastModifiedBy>
  <cp:revision>85</cp:revision>
  <dcterms:created xsi:type="dcterms:W3CDTF">2006-08-16T00:00:00Z</dcterms:created>
  <dcterms:modified xsi:type="dcterms:W3CDTF">2023-12-01T06:46:11Z</dcterms:modified>
  <dc:identifier>DAF0I27d71M</dc:identifier>
</cp:coreProperties>
</file>